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9"/>
  </p:notesMasterIdLst>
  <p:sldIdLst>
    <p:sldId id="290" r:id="rId2"/>
    <p:sldId id="259" r:id="rId3"/>
    <p:sldId id="256" r:id="rId4"/>
    <p:sldId id="280" r:id="rId5"/>
    <p:sldId id="265" r:id="rId6"/>
    <p:sldId id="282" r:id="rId7"/>
    <p:sldId id="279" r:id="rId8"/>
    <p:sldId id="276" r:id="rId9"/>
    <p:sldId id="277" r:id="rId10"/>
    <p:sldId id="278" r:id="rId11"/>
    <p:sldId id="281" r:id="rId12"/>
    <p:sldId id="284" r:id="rId13"/>
    <p:sldId id="286" r:id="rId14"/>
    <p:sldId id="287" r:id="rId15"/>
    <p:sldId id="274" r:id="rId16"/>
    <p:sldId id="288" r:id="rId17"/>
    <p:sldId id="291" r:id="rId18"/>
  </p:sldIdLst>
  <p:sldSz cx="9144000" cy="6858000" type="screen4x3"/>
  <p:notesSz cx="6858000" cy="9144000"/>
  <p:custDataLst>
    <p:tags r:id="rId2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2" d="100"/>
          <a:sy n="72" d="100"/>
        </p:scale>
        <p:origin x="-1290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4E33AF-D7EC-4466-8EF2-EC5D03228646}" type="datetimeFigureOut">
              <a:rPr lang="en-US" smtClean="0"/>
              <a:t>24/11/2016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557EA8-CEBA-4B30-B40F-2D46B7CEE2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8890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26BDF07-8EE8-4B90-B259-74A092FCB6A5}" type="slidenum">
              <a:rPr lang="en-US"/>
              <a:pPr/>
              <a:t>2</a:t>
            </a:fld>
            <a:endParaRPr lang="en-US"/>
          </a:p>
        </p:txBody>
      </p:sp>
      <p:sp>
        <p:nvSpPr>
          <p:cNvPr id="5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557EA8-CEBA-4B30-B40F-2D46B7CEE27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6276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557EA8-CEBA-4B30-B40F-2D46B7CEE27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6276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D313B387-1491-4E96-B135-12F987BBA640}" type="datetimeFigureOut">
              <a:rPr lang="en-US" smtClean="0"/>
              <a:t>24/11/2016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F1B195BF-6240-4992-BC39-697A7565443C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3B387-1491-4E96-B135-12F987BBA640}" type="datetimeFigureOut">
              <a:rPr lang="en-US" smtClean="0"/>
              <a:t>24/11/2016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195BF-6240-4992-BC39-697A7565443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3B387-1491-4E96-B135-12F987BBA640}" type="datetimeFigureOut">
              <a:rPr lang="en-US" smtClean="0"/>
              <a:t>24/11/2016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195BF-6240-4992-BC39-697A7565443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D313B387-1491-4E96-B135-12F987BBA640}" type="datetimeFigureOut">
              <a:rPr lang="en-US" smtClean="0"/>
              <a:t>24/11/2016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F1B195BF-6240-4992-BC39-697A7565443C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D313B387-1491-4E96-B135-12F987BBA640}" type="datetimeFigureOut">
              <a:rPr lang="en-US" smtClean="0"/>
              <a:t>24/11/2016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F1B195BF-6240-4992-BC39-697A7565443C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3B387-1491-4E96-B135-12F987BBA640}" type="datetimeFigureOut">
              <a:rPr lang="en-US" smtClean="0"/>
              <a:t>24/11/2016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195BF-6240-4992-BC39-697A7565443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3B387-1491-4E96-B135-12F987BBA640}" type="datetimeFigureOut">
              <a:rPr lang="en-US" smtClean="0"/>
              <a:t>24/11/2016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195BF-6240-4992-BC39-697A7565443C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D313B387-1491-4E96-B135-12F987BBA640}" type="datetimeFigureOut">
              <a:rPr lang="en-US" smtClean="0"/>
              <a:t>24/11/2016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F1B195BF-6240-4992-BC39-697A7565443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3B387-1491-4E96-B135-12F987BBA640}" type="datetimeFigureOut">
              <a:rPr lang="en-US" smtClean="0"/>
              <a:t>24/11/2016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195BF-6240-4992-BC39-697A7565443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D313B387-1491-4E96-B135-12F987BBA640}" type="datetimeFigureOut">
              <a:rPr lang="en-US" smtClean="0"/>
              <a:t>24/11/2016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F1B195BF-6240-4992-BC39-697A7565443C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D313B387-1491-4E96-B135-12F987BBA640}" type="datetimeFigureOut">
              <a:rPr lang="en-US" smtClean="0"/>
              <a:t>24/11/2016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F1B195BF-6240-4992-BC39-697A7565443C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D313B387-1491-4E96-B135-12F987BBA640}" type="datetimeFigureOut">
              <a:rPr lang="en-US" smtClean="0"/>
              <a:t>24/11/2016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F1B195BF-6240-4992-BC39-697A7565443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gif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1.gif"/><Relationship Id="rId2" Type="http://schemas.openxmlformats.org/officeDocument/2006/relationships/audio" Target="file:///C:\Users\ADMIN\Desktop\NUOC%20VAN%20LANG%20-%20MINH%202015\dmlh%2000_01_02-.mp3" TargetMode="External"/><Relationship Id="rId1" Type="http://schemas.openxmlformats.org/officeDocument/2006/relationships/audio" Target="file:///C:\Documents%20and%20Settings\Administrator\Desktop\dong%20mau%20lac%20hong%20ppt.MP3" TargetMode="External"/><Relationship Id="rId6" Type="http://schemas.openxmlformats.org/officeDocument/2006/relationships/image" Target="../media/image20.png"/><Relationship Id="rId5" Type="http://schemas.openxmlformats.org/officeDocument/2006/relationships/image" Target="../media/image19.jpeg"/><Relationship Id="rId4" Type="http://schemas.openxmlformats.org/officeDocument/2006/relationships/image" Target="../media/image18.gif"/><Relationship Id="rId9" Type="http://schemas.openxmlformats.org/officeDocument/2006/relationships/image" Target="../media/image23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gif"/><Relationship Id="rId4" Type="http://schemas.openxmlformats.org/officeDocument/2006/relationships/image" Target="../media/image8.w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gif"/><Relationship Id="rId3" Type="http://schemas.openxmlformats.org/officeDocument/2006/relationships/image" Target="../media/image12.jpeg"/><Relationship Id="rId7" Type="http://schemas.openxmlformats.org/officeDocument/2006/relationships/image" Target="../media/image16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58"/>
          <p:cNvGrpSpPr>
            <a:grpSpLocks/>
          </p:cNvGrpSpPr>
          <p:nvPr/>
        </p:nvGrpSpPr>
        <p:grpSpPr bwMode="auto">
          <a:xfrm>
            <a:off x="0" y="0"/>
            <a:ext cx="9143999" cy="6934199"/>
            <a:chOff x="0" y="-24"/>
            <a:chExt cx="5760" cy="4368"/>
          </a:xfrm>
        </p:grpSpPr>
        <p:grpSp>
          <p:nvGrpSpPr>
            <p:cNvPr id="3" name="Group 159"/>
            <p:cNvGrpSpPr>
              <a:grpSpLocks/>
            </p:cNvGrpSpPr>
            <p:nvPr/>
          </p:nvGrpSpPr>
          <p:grpSpPr bwMode="auto">
            <a:xfrm>
              <a:off x="0" y="-24"/>
              <a:ext cx="5760" cy="4368"/>
              <a:chOff x="0" y="-24"/>
              <a:chExt cx="5760" cy="4368"/>
            </a:xfrm>
          </p:grpSpPr>
          <p:pic>
            <p:nvPicPr>
              <p:cNvPr id="2075" name="Picture 160" descr="ttrtrtr1151380670"/>
              <p:cNvPicPr>
                <a:picLocks noChangeAspect="1" noChangeArrowheads="1" noCrop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0" y="-24"/>
                <a:ext cx="5760" cy="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076" name="Picture 161" descr="ttrtrtr1151380670"/>
              <p:cNvPicPr>
                <a:picLocks noChangeAspect="1" noChangeArrowheads="1" noCrop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 rot="5400000">
                <a:off x="3504" y="2064"/>
                <a:ext cx="4320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077" name="Picture 162" descr="ttrtrtr1151380670"/>
              <p:cNvPicPr>
                <a:picLocks noChangeAspect="1" noChangeArrowheads="1" noCrop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 rot="-5400000">
                <a:off x="-2088" y="2088"/>
                <a:ext cx="4320" cy="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078" name="Picture 163" descr="ttrtrtr1151380670"/>
              <p:cNvPicPr>
                <a:picLocks noChangeAspect="1" noChangeArrowheads="1" noCrop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0" y="4200"/>
                <a:ext cx="5760" cy="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4" name="Group 164"/>
            <p:cNvGrpSpPr>
              <a:grpSpLocks/>
            </p:cNvGrpSpPr>
            <p:nvPr/>
          </p:nvGrpSpPr>
          <p:grpSpPr bwMode="auto">
            <a:xfrm>
              <a:off x="0" y="0"/>
              <a:ext cx="5760" cy="4320"/>
              <a:chOff x="0" y="0"/>
              <a:chExt cx="5760" cy="4320"/>
            </a:xfrm>
          </p:grpSpPr>
          <p:pic>
            <p:nvPicPr>
              <p:cNvPr id="2067" name="Picture 165" descr="flower[1][1][1][1]"/>
              <p:cNvPicPr>
                <a:picLocks noChangeAspect="1" noChangeArrowheads="1" noCrop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0" y="0"/>
                <a:ext cx="5760" cy="3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068" name="Picture 166" descr="flower[1][1][1][1]"/>
              <p:cNvPicPr>
                <a:picLocks noChangeAspect="1" noChangeArrowheads="1" noCrop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0" y="3942"/>
                <a:ext cx="5760" cy="3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069" name="Picture 167" descr="flower[1][1][1][1]"/>
              <p:cNvPicPr>
                <a:picLocks noChangeAspect="1" noChangeArrowheads="1" noCrop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 rot="-5400000">
                <a:off x="-1971" y="1971"/>
                <a:ext cx="4320" cy="3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070" name="Picture 168" descr="flower[1][1][1][1]"/>
              <p:cNvPicPr>
                <a:picLocks noChangeAspect="1" noChangeArrowheads="1" noCrop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 rot="-5400000">
                <a:off x="3411" y="1971"/>
                <a:ext cx="4320" cy="3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071" name="Picture 169" descr="012"/>
              <p:cNvPicPr>
                <a:picLocks noChangeAspect="1" noChangeArrowheads="1" noCrop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0" y="0"/>
                <a:ext cx="816" cy="7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072" name="Picture 170" descr="012"/>
              <p:cNvPicPr>
                <a:picLocks noChangeAspect="1" noChangeArrowheads="1" noCrop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0" y="3597"/>
                <a:ext cx="816" cy="7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073" name="Picture 171" descr="012"/>
              <p:cNvPicPr>
                <a:picLocks noChangeAspect="1" noChangeArrowheads="1" noCrop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 rot="10800000">
                <a:off x="4944" y="0"/>
                <a:ext cx="816" cy="7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074" name="Picture 172" descr="012"/>
              <p:cNvPicPr>
                <a:picLocks noChangeAspect="1" noChangeArrowheads="1" noCrop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 rot="10800000">
                <a:off x="4944" y="3597"/>
                <a:ext cx="816" cy="7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pic>
        <p:nvPicPr>
          <p:cNvPr id="2051" name="Picture 173" descr="465af31824312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24400" y="4705350"/>
            <a:ext cx="1112838" cy="215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174" descr="465af31824312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031163" y="4114800"/>
            <a:ext cx="1112837" cy="215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175" descr="Picture7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05200" y="4800600"/>
            <a:ext cx="1058863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176" descr="Picture7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086600" y="4953000"/>
            <a:ext cx="1058863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177" descr="Picture7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057400" y="5334000"/>
            <a:ext cx="1058863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178" descr="Picture7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38200" y="4953000"/>
            <a:ext cx="1058863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7" name="Picture 179" descr="Picture7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181600" y="4953000"/>
            <a:ext cx="1058863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8" name="Picture 180" descr="465af31824312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47800" y="4705350"/>
            <a:ext cx="1112838" cy="215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9" name="Picture 181" descr="465af31824312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19400" y="4876800"/>
            <a:ext cx="1112838" cy="215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0" name="Picture 182" descr="465af31824312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943600" y="4705350"/>
            <a:ext cx="1112838" cy="215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1" name="Picture 184" descr="465af31824312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10000" y="4705350"/>
            <a:ext cx="1112838" cy="215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2" name="Picture 185" descr="465af31824312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10400" y="4876800"/>
            <a:ext cx="1112838" cy="215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WordArt 6"/>
          <p:cNvSpPr>
            <a:spLocks noChangeArrowheads="1" noChangeShapeType="1" noTextEdit="1"/>
          </p:cNvSpPr>
          <p:nvPr/>
        </p:nvSpPr>
        <p:spPr bwMode="auto">
          <a:xfrm>
            <a:off x="1157288" y="1066800"/>
            <a:ext cx="6843712" cy="57912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en-US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TRƯỜNG TIỂU HỌC ĐÔ THỊ VIỆT HƯNG</a:t>
            </a:r>
            <a:endParaRPr lang="en-US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33400" y="3505200"/>
            <a:ext cx="822960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endParaRPr lang="en-US" sz="2400" kern="10" dirty="0" smtClean="0">
              <a:ln w="9525">
                <a:solidFill>
                  <a:srgbClr val="FF0000"/>
                </a:solidFill>
                <a:round/>
                <a:headEnd/>
                <a:tailEnd/>
              </a:ln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  <a:p>
            <a:pPr algn="ctr">
              <a:defRPr/>
            </a:pPr>
            <a:r>
              <a:rPr lang="en-US" sz="4200" b="1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NHIỆT LIỆT CHÀO MỪNG CÁC THẦY CÔ GIÁO VỀ DỰ GIỜ  </a:t>
            </a:r>
            <a:endParaRPr lang="en-US" sz="4200" b="1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154644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980728"/>
            <a:ext cx="856895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2)Ngày lại ngày trôi qua rồi đến lúc cậu bé cũng hãnh diện khoe với cha rằng không còn một cái đinh nào trên hàng rào.</a:t>
            </a:r>
            <a:endParaRPr lang="en-US" sz="4000" b="1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26981" y="3933056"/>
            <a:ext cx="63367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A) Đây là lời dẫn trực tiếp. </a:t>
            </a:r>
            <a:endParaRPr lang="en-US" sz="40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34520" y="4847259"/>
            <a:ext cx="63367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4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 Đây là lời dẫn gián tiếp. </a:t>
            </a:r>
            <a:endParaRPr lang="en-US" sz="40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1259632" y="5555145"/>
            <a:ext cx="5472608" cy="0"/>
          </a:xfrm>
          <a:prstGeom prst="line">
            <a:avLst/>
          </a:prstGeom>
          <a:ln w="7620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7633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4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55576" y="4221088"/>
            <a:ext cx="63367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4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 Đây là lời dẫn trực tiếp. </a:t>
            </a:r>
            <a:endParaRPr lang="en-US" sz="40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55576" y="2780928"/>
            <a:ext cx="63367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4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 Đây là lời dẫn gián tiếp. </a:t>
            </a:r>
            <a:endParaRPr lang="en-US" sz="40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1115616" y="4928974"/>
            <a:ext cx="5472608" cy="0"/>
          </a:xfrm>
          <a:prstGeom prst="line">
            <a:avLst/>
          </a:prstGeom>
          <a:ln w="7620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395536" y="908720"/>
            <a:ext cx="813690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3)Cô hỏi : “ Sao trò không chịu làm bài? ”.Nó cứ làm thinh.</a:t>
            </a:r>
          </a:p>
        </p:txBody>
      </p:sp>
    </p:spTree>
    <p:extLst>
      <p:ext uri="{BB962C8B-B14F-4D97-AF65-F5344CB8AC3E}">
        <p14:creationId xmlns:p14="http://schemas.microsoft.com/office/powerpoint/2010/main" val="3497563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4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116632"/>
            <a:ext cx="84969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3600" b="1" i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ời dẫn trực tiếp:</a:t>
            </a:r>
            <a:endParaRPr lang="en-US" sz="3600" b="1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7524" y="987986"/>
            <a:ext cx="79208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1)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Người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cha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bảo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:</a:t>
            </a:r>
          </a:p>
          <a:p>
            <a:r>
              <a:rPr lang="en-US" sz="3200" b="1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200" b="1" i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200" b="1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một</a:t>
            </a:r>
            <a:r>
              <a:rPr lang="en-US" sz="3200" b="1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ngày</a:t>
            </a:r>
            <a:r>
              <a:rPr lang="en-US" sz="3200" b="1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mà con </a:t>
            </a:r>
            <a:r>
              <a:rPr lang="en-US" sz="3200" b="1" i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b="1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hê</a:t>
            </a:r>
            <a:r>
              <a:rPr lang="en-US" sz="3200" b="1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̀ </a:t>
            </a:r>
            <a:r>
              <a:rPr lang="en-US" sz="3200" b="1" i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cáu</a:t>
            </a:r>
            <a:r>
              <a:rPr lang="en-US" sz="3200" b="1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giận</a:t>
            </a:r>
            <a:r>
              <a:rPr lang="en-US" sz="3200" b="1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3200" b="1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, con </a:t>
            </a:r>
            <a:r>
              <a:rPr lang="en-US" sz="3200" b="1" i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hãy</a:t>
            </a:r>
            <a:r>
              <a:rPr lang="en-US" sz="3200" b="1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nhô</a:t>
            </a:r>
            <a:r>
              <a:rPr lang="en-US" sz="3200" b="1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̉ </a:t>
            </a:r>
            <a:r>
              <a:rPr lang="en-US" sz="3200" b="1" i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200" b="1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đinh</a:t>
            </a:r>
            <a:r>
              <a:rPr lang="en-US" sz="3200" b="1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200" b="1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khỏi</a:t>
            </a:r>
            <a:r>
              <a:rPr lang="en-US" sz="3200" b="1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hàng</a:t>
            </a:r>
            <a:r>
              <a:rPr lang="en-US" sz="3200" b="1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rào</a:t>
            </a:r>
            <a:r>
              <a:rPr lang="en-US" sz="3200" b="1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b="1" i="1" dirty="0">
              <a:solidFill>
                <a:srgbClr val="000099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1938" y="4581128"/>
            <a:ext cx="85689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2)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Ngày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lại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ngày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trôi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rồi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đến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lúc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cậu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bé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cũng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hãnh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diện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khoe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với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cha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rằng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còn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một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cái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đinh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nào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hàng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rào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9512" y="2557646"/>
            <a:ext cx="813690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3)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hỏi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3200" b="1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“ Sao </a:t>
            </a:r>
            <a:r>
              <a:rPr lang="en-US" sz="3200" b="1" i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tro</a:t>
            </a:r>
            <a:r>
              <a:rPr lang="en-US" sz="3200" b="1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̀ </a:t>
            </a:r>
            <a:r>
              <a:rPr lang="en-US" sz="3200" b="1" i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b="1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chịu</a:t>
            </a:r>
            <a:r>
              <a:rPr lang="en-US" sz="3200" b="1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làm</a:t>
            </a:r>
            <a:r>
              <a:rPr lang="en-US" sz="3200" b="1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bài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? ”.Nó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cư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́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làm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thinh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9512" y="3743239"/>
            <a:ext cx="84969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3600" b="1" i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ời dẫn gián tiếp:</a:t>
            </a:r>
            <a:endParaRPr lang="en-US" sz="3600" b="1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7426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35696" y="568424"/>
            <a:ext cx="49685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Đọc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đoạn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95536" y="1700808"/>
            <a:ext cx="828092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48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Tho</a:t>
            </a:r>
            <a:r>
              <a:rPr lang="en-US" sz="4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̉ </a:t>
            </a:r>
            <a:r>
              <a:rPr lang="en-US" sz="4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út</a:t>
            </a:r>
            <a:r>
              <a:rPr lang="en-US" sz="4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hỏi</a:t>
            </a:r>
            <a:r>
              <a:rPr lang="en-US" sz="4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mẹ </a:t>
            </a:r>
            <a:r>
              <a:rPr lang="en-US" sz="4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4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vì </a:t>
            </a:r>
            <a:r>
              <a:rPr lang="en-US" sz="4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4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lưng</a:t>
            </a:r>
            <a:r>
              <a:rPr lang="en-US" sz="4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4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của</a:t>
            </a:r>
            <a:r>
              <a:rPr lang="en-US" sz="4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mẹ bị  </a:t>
            </a:r>
            <a:r>
              <a:rPr lang="en-US" sz="4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ướt</a:t>
            </a:r>
            <a:r>
              <a:rPr lang="en-US" sz="4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4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thê</a:t>
            </a:r>
            <a:r>
              <a:rPr lang="en-US" sz="4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́. </a:t>
            </a:r>
            <a:r>
              <a:rPr lang="en-US" sz="4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Tho</a:t>
            </a:r>
            <a:r>
              <a:rPr lang="en-US" sz="4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̉ mẹ </a:t>
            </a:r>
            <a:r>
              <a:rPr lang="en-US" sz="4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tra</a:t>
            </a:r>
            <a:r>
              <a:rPr lang="en-US" sz="4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̉ </a:t>
            </a:r>
            <a:r>
              <a:rPr lang="en-US" sz="4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lời</a:t>
            </a:r>
            <a:r>
              <a:rPr lang="en-US" sz="4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 là vì </a:t>
            </a:r>
            <a:r>
              <a:rPr lang="en-US" sz="4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mô</a:t>
            </a:r>
            <a:r>
              <a:rPr lang="en-US" sz="4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̀ </a:t>
            </a:r>
            <a:r>
              <a:rPr lang="en-US" sz="4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hôi</a:t>
            </a:r>
            <a:r>
              <a:rPr lang="en-US" sz="4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95536" y="260648"/>
            <a:ext cx="849694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Bài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3:Chuyển </a:t>
            </a:r>
            <a:r>
              <a:rPr lang="en-US" sz="40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lời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dẫn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gián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tiếp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đoạn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thành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lời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dẫn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trực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tiếp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90543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88640"/>
            <a:ext cx="3898776" cy="6480720"/>
          </a:xfrm>
          <a:ln>
            <a:solidFill>
              <a:srgbClr val="FF0000"/>
            </a:solidFill>
          </a:ln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Đoạn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có </a:t>
            </a:r>
            <a:r>
              <a:rPr lang="en-US" sz="4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lời</a:t>
            </a:r>
            <a:r>
              <a:rPr lang="en-US" sz="4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dẫn</a:t>
            </a:r>
            <a:r>
              <a:rPr lang="en-US" sz="4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gián</a:t>
            </a:r>
            <a:r>
              <a:rPr lang="en-US" sz="4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tiếp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indent="0">
              <a:buNone/>
            </a:pP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40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Tho</a:t>
            </a:r>
            <a:r>
              <a:rPr lang="en-US" sz="40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̉ </a:t>
            </a:r>
            <a:r>
              <a:rPr lang="en-US" sz="40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út</a:t>
            </a:r>
            <a:r>
              <a:rPr lang="en-US" sz="40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hỏi</a:t>
            </a:r>
            <a:r>
              <a:rPr lang="en-US" sz="40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mẹ </a:t>
            </a:r>
            <a:r>
              <a:rPr lang="en-US" sz="40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vì </a:t>
            </a:r>
            <a:r>
              <a:rPr lang="en-US" sz="40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40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lưng</a:t>
            </a:r>
            <a:r>
              <a:rPr lang="en-US" sz="40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40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của</a:t>
            </a:r>
            <a:r>
              <a:rPr lang="en-US" sz="40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mẹ bị  </a:t>
            </a:r>
            <a:r>
              <a:rPr lang="en-US" sz="40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ướt</a:t>
            </a:r>
            <a:r>
              <a:rPr lang="en-US" sz="40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40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thê</a:t>
            </a:r>
            <a:r>
              <a:rPr lang="en-US" sz="40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́. </a:t>
            </a:r>
            <a:r>
              <a:rPr lang="en-US" sz="40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Tho</a:t>
            </a:r>
            <a:r>
              <a:rPr lang="en-US" sz="40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̉ mẹ </a:t>
            </a:r>
            <a:r>
              <a:rPr lang="en-US" sz="40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tra</a:t>
            </a:r>
            <a:r>
              <a:rPr lang="en-US" sz="40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̉ </a:t>
            </a:r>
            <a:r>
              <a:rPr lang="en-US" sz="40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lời</a:t>
            </a:r>
            <a:r>
              <a:rPr lang="en-US" sz="40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 là vì </a:t>
            </a:r>
            <a:r>
              <a:rPr lang="en-US" sz="40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mô</a:t>
            </a:r>
            <a:r>
              <a:rPr lang="en-US" sz="40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̀ </a:t>
            </a:r>
            <a:r>
              <a:rPr lang="en-US" sz="40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hôi</a:t>
            </a:r>
            <a:r>
              <a:rPr lang="en-US" sz="40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.</a:t>
            </a:r>
          </a:p>
          <a:p>
            <a:pPr marL="0" indent="0">
              <a:buNone/>
            </a:pPr>
            <a:endParaRPr lang="en-US" sz="4800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572000" y="188640"/>
            <a:ext cx="4104456" cy="6408712"/>
          </a:xfrm>
          <a:ln>
            <a:solidFill>
              <a:srgbClr val="FF0000"/>
            </a:solidFill>
          </a:ln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Đoạn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có </a:t>
            </a:r>
            <a:r>
              <a:rPr lang="en-US" sz="4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lời</a:t>
            </a:r>
            <a:r>
              <a:rPr lang="en-US" sz="4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dẫn</a:t>
            </a:r>
            <a:r>
              <a:rPr lang="en-US" sz="4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trực</a:t>
            </a:r>
            <a:r>
              <a:rPr lang="en-US" sz="4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tiếp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:</a:t>
            </a:r>
          </a:p>
          <a:p>
            <a:pPr marL="0" indent="0">
              <a:buNone/>
            </a:pP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40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Tho</a:t>
            </a:r>
            <a:r>
              <a:rPr lang="en-US" sz="40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̉ </a:t>
            </a:r>
            <a:r>
              <a:rPr lang="en-US" sz="40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út</a:t>
            </a:r>
            <a:r>
              <a:rPr lang="en-US" sz="40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hỏi</a:t>
            </a:r>
            <a:r>
              <a:rPr lang="en-US" sz="40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mẹ:</a:t>
            </a:r>
          </a:p>
          <a:p>
            <a:pPr marL="0" indent="0">
              <a:buNone/>
            </a:pPr>
            <a:r>
              <a:rPr lang="en-US" sz="40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     -Mẹ </a:t>
            </a:r>
            <a:r>
              <a:rPr lang="en-US" sz="40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ơi</a:t>
            </a:r>
            <a:r>
              <a:rPr lang="en-US" sz="40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! Sao </a:t>
            </a:r>
            <a:r>
              <a:rPr lang="en-US" sz="40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lưng</a:t>
            </a:r>
            <a:r>
              <a:rPr lang="en-US" sz="40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mẹ </a:t>
            </a:r>
            <a:r>
              <a:rPr lang="en-US" sz="40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4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ướt</a:t>
            </a:r>
            <a:r>
              <a:rPr lang="en-US" sz="4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thê</a:t>
            </a:r>
            <a:r>
              <a:rPr lang="en-US" sz="40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́?</a:t>
            </a:r>
          </a:p>
          <a:p>
            <a:pPr marL="0" indent="0">
              <a:buNone/>
            </a:pPr>
            <a:r>
              <a:rPr lang="en-US" sz="40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40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Tho</a:t>
            </a:r>
            <a:r>
              <a:rPr lang="en-US" sz="4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̉ </a:t>
            </a:r>
            <a:r>
              <a:rPr lang="en-US" sz="40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mẹ </a:t>
            </a:r>
            <a:r>
              <a:rPr lang="en-US" sz="40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tra</a:t>
            </a:r>
            <a:r>
              <a:rPr lang="en-US" sz="40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̉ </a:t>
            </a:r>
            <a:r>
              <a:rPr lang="en-US" sz="40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lời</a:t>
            </a:r>
            <a:r>
              <a:rPr lang="en-US" sz="40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indent="0">
              <a:buNone/>
            </a:pPr>
            <a:r>
              <a:rPr lang="en-US" sz="40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     -</a:t>
            </a:r>
            <a:r>
              <a:rPr lang="en-US" sz="40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Lưng</a:t>
            </a:r>
            <a:r>
              <a:rPr lang="en-US" sz="40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mẹ </a:t>
            </a:r>
            <a:r>
              <a:rPr lang="en-US" sz="40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ướt</a:t>
            </a:r>
            <a:r>
              <a:rPr lang="en-US" sz="40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là vì </a:t>
            </a:r>
            <a:r>
              <a:rPr lang="en-US" sz="40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mô</a:t>
            </a:r>
            <a:r>
              <a:rPr lang="en-US" sz="40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̀ </a:t>
            </a:r>
            <a:r>
              <a:rPr lang="en-US" sz="40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hôi</a:t>
            </a:r>
            <a:r>
              <a:rPr lang="en-US" sz="40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đấy</a:t>
            </a:r>
            <a:r>
              <a:rPr lang="en-US" sz="4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con ạ </a:t>
            </a:r>
            <a:r>
              <a:rPr lang="en-US" sz="40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!</a:t>
            </a:r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582148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51520" y="116632"/>
            <a:ext cx="864096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9063" indent="225425"/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Bài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4:Em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hãy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chuyển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lời</a:t>
            </a:r>
            <a:r>
              <a:rPr lang="en-US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dẫn</a:t>
            </a:r>
            <a:r>
              <a:rPr lang="en-US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trực</a:t>
            </a:r>
            <a:r>
              <a:rPr lang="en-US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tiếp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đoạn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thành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lời</a:t>
            </a:r>
            <a:r>
              <a:rPr lang="en-US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dẫn</a:t>
            </a:r>
            <a:r>
              <a:rPr lang="en-US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gián</a:t>
            </a:r>
            <a:r>
              <a:rPr lang="en-US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tiếp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</a:t>
            </a:r>
          </a:p>
          <a:p>
            <a:pPr marL="119063" indent="225425"/>
            <a:r>
              <a:rPr lang="en-US" sz="36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Một</a:t>
            </a:r>
            <a:r>
              <a:rPr lang="en-US" sz="3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hôm</a:t>
            </a:r>
            <a:r>
              <a:rPr lang="en-US" sz="3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người</a:t>
            </a:r>
            <a:r>
              <a:rPr lang="en-US" sz="36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mẹ bị </a:t>
            </a:r>
            <a:r>
              <a:rPr lang="en-US" sz="36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ốm</a:t>
            </a:r>
            <a:r>
              <a:rPr lang="en-US" sz="36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.Bà </a:t>
            </a:r>
            <a:r>
              <a:rPr lang="en-US" sz="36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nói</a:t>
            </a:r>
            <a:r>
              <a:rPr lang="en-US" sz="36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với</a:t>
            </a:r>
            <a:r>
              <a:rPr lang="en-US" sz="36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6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gái</a:t>
            </a:r>
            <a:r>
              <a:rPr lang="en-US" sz="36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:</a:t>
            </a:r>
          </a:p>
          <a:p>
            <a:r>
              <a:rPr lang="en-US" sz="36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 -</a:t>
            </a:r>
            <a:r>
              <a:rPr lang="en-US" sz="36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Con </a:t>
            </a:r>
            <a:r>
              <a:rPr lang="en-US" sz="36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hãy</a:t>
            </a:r>
            <a:r>
              <a:rPr lang="en-US" sz="36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mời</a:t>
            </a:r>
            <a:r>
              <a:rPr lang="en-US" sz="3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6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thầy</a:t>
            </a:r>
            <a:r>
              <a:rPr lang="en-US" sz="36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thuốc</a:t>
            </a:r>
            <a:r>
              <a:rPr lang="en-US" sz="36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vê</a:t>
            </a:r>
            <a:r>
              <a:rPr lang="en-US" sz="36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̀ </a:t>
            </a:r>
            <a:r>
              <a:rPr lang="en-US" sz="36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36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6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mẹ.</a:t>
            </a:r>
          </a:p>
          <a:p>
            <a:r>
              <a:rPr lang="en-US" sz="3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6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bé </a:t>
            </a:r>
            <a:r>
              <a:rPr lang="en-US" sz="36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vội</a:t>
            </a:r>
            <a:r>
              <a:rPr lang="en-US" sz="36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36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̃ </a:t>
            </a:r>
            <a:r>
              <a:rPr lang="en-US" sz="36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6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6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6849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260648"/>
            <a:ext cx="3970784" cy="6480720"/>
          </a:xfrm>
          <a:ln>
            <a:solidFill>
              <a:srgbClr val="000099"/>
            </a:solidFill>
          </a:ln>
        </p:spPr>
        <p:txBody>
          <a:bodyPr/>
          <a:lstStyle/>
          <a:p>
            <a:pPr marL="119063" indent="0">
              <a:buNone/>
            </a:pPr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*Đoạn văn có </a:t>
            </a:r>
            <a:r>
              <a:rPr lang="en-US" sz="40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lời dẫn </a:t>
            </a:r>
            <a:r>
              <a:rPr lang="en-US" sz="4000" b="1" i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trực </a:t>
            </a:r>
            <a:r>
              <a:rPr lang="en-US" sz="40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tiếp</a:t>
            </a:r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119063" indent="0">
              <a:buNone/>
            </a:pPr>
            <a:r>
              <a:rPr lang="en-US" sz="4000" b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Một </a:t>
            </a:r>
            <a:r>
              <a:rPr lang="en-US" sz="4000" b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hôm , người mẹ bị ốm .Bà nói với con gái :</a:t>
            </a:r>
          </a:p>
          <a:p>
            <a:pPr marL="0" indent="0">
              <a:buNone/>
            </a:pPr>
            <a:r>
              <a:rPr lang="en-US" sz="4000" b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  -Con hãy đi mời  thầy thuốc về đây cho mẹ.</a:t>
            </a:r>
          </a:p>
          <a:p>
            <a:pPr marL="0" indent="0">
              <a:buNone/>
            </a:pPr>
            <a:r>
              <a:rPr lang="en-US" sz="4000" b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 Cô bé vội vã ra đi </a:t>
            </a:r>
            <a:r>
              <a:rPr lang="en-US" b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/>
          </a:p>
          <a:p>
            <a:pPr marL="0" indent="0">
              <a:buNone/>
            </a:pP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486272" y="260648"/>
            <a:ext cx="4190184" cy="6480720"/>
          </a:xfrm>
          <a:ln>
            <a:solidFill>
              <a:srgbClr val="000099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*Đoạn văn có </a:t>
            </a:r>
            <a:r>
              <a:rPr lang="en-US" sz="40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lời dẫn gián tiếp</a:t>
            </a:r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indent="0">
              <a:buNone/>
            </a:pPr>
            <a:r>
              <a:rPr lang="en-US" sz="4000" b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Một </a:t>
            </a:r>
            <a:r>
              <a:rPr lang="en-US" sz="4000" b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hôm , người mẹ bị ốm .Bà nói với con gái mời thầy thuốc về,Cô bé vội vã ra đi  .</a:t>
            </a:r>
          </a:p>
          <a:p>
            <a:pPr marL="0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245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flower-rose-013_02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734881">
            <a:off x="3124200" y="4343400"/>
            <a:ext cx="16764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WordArt 5"/>
          <p:cNvSpPr>
            <a:spLocks noChangeArrowheads="1" noChangeShapeType="1" noTextEdit="1"/>
          </p:cNvSpPr>
          <p:nvPr/>
        </p:nvSpPr>
        <p:spPr bwMode="auto">
          <a:xfrm>
            <a:off x="1066800" y="1447800"/>
            <a:ext cx="7162800" cy="10477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kern="10">
                <a:ln w="15875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</a:rPr>
              <a:t>Kính chúc quý thầy cô, các em học sinh</a:t>
            </a:r>
          </a:p>
        </p:txBody>
      </p:sp>
      <p:sp>
        <p:nvSpPr>
          <p:cNvPr id="12292" name="WordArt 6" descr="Woven mat"/>
          <p:cNvSpPr>
            <a:spLocks noChangeArrowheads="1" noChangeShapeType="1" noTextEdit="1"/>
          </p:cNvSpPr>
          <p:nvPr/>
        </p:nvSpPr>
        <p:spPr bwMode="auto">
          <a:xfrm>
            <a:off x="2438400" y="2686050"/>
            <a:ext cx="5295900" cy="10477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  <a:contourClr>
                <a:srgbClr val="FFFFFF"/>
              </a:contourClr>
            </a:sp3d>
          </a:bodyPr>
          <a:lstStyle/>
          <a:p>
            <a:r>
              <a:rPr lang="en-US" kern="10">
                <a:ln w="9525">
                  <a:round/>
                  <a:headEnd/>
                  <a:tailEnd/>
                </a:ln>
                <a:blipFill dpi="0" rotWithShape="0">
                  <a:blip r:embed="rId5"/>
                  <a:srcRect/>
                  <a:tile tx="0" ty="0" sx="100000" sy="100000" flip="none" algn="tl"/>
                </a:blipFill>
              </a:rPr>
              <a:t>khoẻ mạnh và hạnh phúc.</a:t>
            </a:r>
          </a:p>
        </p:txBody>
      </p:sp>
      <p:pic>
        <p:nvPicPr>
          <p:cNvPr id="495621" name="dong mau lac hong ppt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5400" y="6553200"/>
            <a:ext cx="228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4" name="Text Box 6"/>
          <p:cNvSpPr txBox="1">
            <a:spLocks noChangeArrowheads="1"/>
          </p:cNvSpPr>
          <p:nvPr/>
        </p:nvSpPr>
        <p:spPr bwMode="auto">
          <a:xfrm>
            <a:off x="6705600" y="6400800"/>
            <a:ext cx="228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/>
              <a:t>.</a:t>
            </a:r>
          </a:p>
        </p:txBody>
      </p:sp>
      <p:pic>
        <p:nvPicPr>
          <p:cNvPr id="12295" name="Picture 4" descr="659204qfhni5vgxw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092950" y="-768350"/>
            <a:ext cx="4445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6" name="Picture 4" descr="659204qfhni5vgxw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650" y="538163"/>
            <a:ext cx="539750" cy="2509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7" name="Picture 4" descr="659204qfhni5vgxw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1600200" y="-685800"/>
            <a:ext cx="3810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8" name="Picture 4" descr="659204qfhni5vgxw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229600" y="533400"/>
            <a:ext cx="5334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9" name="Picture 4" descr="659204qfhni5vgxw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1403350" y="5002213"/>
            <a:ext cx="550863" cy="2433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0" name="Picture 4" descr="659204qfhni5vgxw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328613" y="3810000"/>
            <a:ext cx="509587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1" name="Picture 4" descr="659204qfhni5vgxw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46599" flipV="1">
            <a:off x="7312819" y="5179219"/>
            <a:ext cx="534987" cy="205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2" name="Picture 4" descr="659204qfhni5vgxw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 flipV="1">
            <a:off x="8148638" y="3657600"/>
            <a:ext cx="614362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3" name="Picture 2" descr="flower-rose-013_02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4038600"/>
            <a:ext cx="16764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4" name="Picture 2" descr="flower-rose-013_02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19955">
            <a:off x="5105400" y="4373563"/>
            <a:ext cx="1524000" cy="224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5" name="Picture 17" descr="Obst100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4419600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6" name="Picture 18" descr="N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0" y="6692900"/>
            <a:ext cx="9144000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7" name="Picture 19" descr="N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V="1">
            <a:off x="5638800" y="3352800"/>
            <a:ext cx="6858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8" name="Picture 20" descr="N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0" y="0"/>
            <a:ext cx="914400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9" name="Picture 21" descr="N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V="1">
            <a:off x="-3352800" y="3352800"/>
            <a:ext cx="6858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5639" name="dmlh 00_01_02-.mp3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" y="6096000"/>
            <a:ext cx="5080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037943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1240" fill="hold"/>
                                        <p:tgtEl>
                                          <p:spTgt spid="4956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95621"/>
                </p:tgtEl>
              </p:cMediaNode>
            </p:audio>
            <p:audio>
              <p:cMediaNode>
                <p:cTn id="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95639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10" name="Picture 12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983" y="3140968"/>
            <a:ext cx="912376" cy="908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Group 84"/>
          <p:cNvGrpSpPr>
            <a:grpSpLocks/>
          </p:cNvGrpSpPr>
          <p:nvPr/>
        </p:nvGrpSpPr>
        <p:grpSpPr bwMode="auto">
          <a:xfrm>
            <a:off x="-89809" y="6425953"/>
            <a:ext cx="9363309" cy="432047"/>
            <a:chOff x="0" y="5673755"/>
            <a:chExt cx="9186474" cy="1256815"/>
          </a:xfrm>
        </p:grpSpPr>
        <p:grpSp>
          <p:nvGrpSpPr>
            <p:cNvPr id="12" name="Group 70"/>
            <p:cNvGrpSpPr>
              <a:grpSpLocks/>
            </p:cNvGrpSpPr>
            <p:nvPr/>
          </p:nvGrpSpPr>
          <p:grpSpPr bwMode="auto">
            <a:xfrm>
              <a:off x="0" y="5673755"/>
              <a:ext cx="4590347" cy="1255707"/>
              <a:chOff x="0" y="5673755"/>
              <a:chExt cx="4590347" cy="1255707"/>
            </a:xfrm>
          </p:grpSpPr>
          <p:grpSp>
            <p:nvGrpSpPr>
              <p:cNvPr id="26" name="Group 63"/>
              <p:cNvGrpSpPr>
                <a:grpSpLocks/>
              </p:cNvGrpSpPr>
              <p:nvPr/>
            </p:nvGrpSpPr>
            <p:grpSpPr bwMode="auto">
              <a:xfrm>
                <a:off x="0" y="5687161"/>
                <a:ext cx="2347905" cy="1242301"/>
                <a:chOff x="0" y="5687161"/>
                <a:chExt cx="2347905" cy="1242301"/>
              </a:xfrm>
            </p:grpSpPr>
            <p:pic>
              <p:nvPicPr>
                <p:cNvPr id="31" name="Picture 32" descr="FLOWERS5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5687161"/>
                  <a:ext cx="561987" cy="119986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2" name="Picture 32" descr="FLOWERS5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28596" y="5687161"/>
                  <a:ext cx="561987" cy="119986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3" name="Picture 32" descr="FLOWERS5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99634" y="5729595"/>
                  <a:ext cx="561987" cy="119986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4" name="Picture 32" descr="FLOWERS5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385186" y="5687161"/>
                  <a:ext cx="561987" cy="119986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5" name="Picture 32" descr="FLOWERS5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785918" y="5687161"/>
                  <a:ext cx="561987" cy="119986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pic>
            <p:nvPicPr>
              <p:cNvPr id="27" name="Picture 32" descr="FLOWERS5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56524" y="5673755"/>
                <a:ext cx="561987" cy="11998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8" name="Picture 32" descr="FLOWERS5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42076" y="5687161"/>
                <a:ext cx="561987" cy="11998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9" name="Picture 32" descr="FLOWERS5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98600" y="5673755"/>
                <a:ext cx="561987" cy="11998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0" name="Picture 32" descr="FLOWERS5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28360" y="5673755"/>
                <a:ext cx="561987" cy="11998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3" name="Group 71"/>
            <p:cNvGrpSpPr>
              <a:grpSpLocks/>
            </p:cNvGrpSpPr>
            <p:nvPr/>
          </p:nvGrpSpPr>
          <p:grpSpPr bwMode="auto">
            <a:xfrm>
              <a:off x="4423027" y="5674863"/>
              <a:ext cx="4590347" cy="1255707"/>
              <a:chOff x="0" y="5673755"/>
              <a:chExt cx="4590347" cy="1255707"/>
            </a:xfrm>
          </p:grpSpPr>
          <p:grpSp>
            <p:nvGrpSpPr>
              <p:cNvPr id="16" name="Group 63"/>
              <p:cNvGrpSpPr>
                <a:grpSpLocks/>
              </p:cNvGrpSpPr>
              <p:nvPr/>
            </p:nvGrpSpPr>
            <p:grpSpPr bwMode="auto">
              <a:xfrm>
                <a:off x="0" y="5687161"/>
                <a:ext cx="2347905" cy="1242301"/>
                <a:chOff x="0" y="5687161"/>
                <a:chExt cx="2347905" cy="1242301"/>
              </a:xfrm>
            </p:grpSpPr>
            <p:pic>
              <p:nvPicPr>
                <p:cNvPr id="21" name="Picture 32" descr="FLOWERS5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5687161"/>
                  <a:ext cx="561987" cy="119986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2" name="Picture 32" descr="FLOWERS5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28596" y="5687161"/>
                  <a:ext cx="561987" cy="119986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3" name="Picture 32" descr="FLOWERS5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99634" y="5729595"/>
                  <a:ext cx="561987" cy="119986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4" name="Picture 32" descr="FLOWERS5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385186" y="5687161"/>
                  <a:ext cx="561987" cy="119986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5" name="Picture 32" descr="FLOWERS5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785918" y="5687161"/>
                  <a:ext cx="561987" cy="119986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pic>
            <p:nvPicPr>
              <p:cNvPr id="17" name="Picture 32" descr="FLOWERS5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56524" y="5673755"/>
                <a:ext cx="561987" cy="11998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" name="Picture 32" descr="FLOWERS5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42076" y="5687161"/>
                <a:ext cx="561987" cy="11998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" name="Picture 32" descr="FLOWERS5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98600" y="5673755"/>
                <a:ext cx="561987" cy="11998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" name="Picture 32" descr="FLOWERS5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28360" y="5673755"/>
                <a:ext cx="561987" cy="11998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14" name="Picture 32" descr="FLOWERS5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58216" y="5687161"/>
              <a:ext cx="561987" cy="11998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32" descr="FLOWERS5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8614938" y="5687161"/>
              <a:ext cx="571536" cy="11998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6" name="Picture 32" descr="FLOWERS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6046" y="6474704"/>
            <a:ext cx="746290" cy="4008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10" descr="floral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524711">
            <a:off x="-113404" y="-55865"/>
            <a:ext cx="822325" cy="846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Picture 12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381189" y="3139140"/>
            <a:ext cx="912376" cy="908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" name="Picture 10" descr="floral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402000" y="-94910"/>
            <a:ext cx="822325" cy="846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" name="Picture 4" descr="0009bc08_medium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894846" y="1988840"/>
            <a:ext cx="5726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1748310" y="1914798"/>
            <a:ext cx="5211684" cy="230832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Ôn tập kiến</a:t>
            </a:r>
          </a:p>
          <a:p>
            <a:pPr algn="ctr"/>
            <a:r>
              <a:rPr lang="en-US" sz="7200" b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thức cũ </a:t>
            </a:r>
            <a:endParaRPr lang="en-US" sz="7200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000722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1007606" y="1124744"/>
            <a:ext cx="7128792" cy="4248472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220173" y="2336567"/>
            <a:ext cx="4660250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cap="none" spc="0" smtClean="0">
                <a:ln w="1905"/>
                <a:solidFill>
                  <a:srgbClr val="0000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Luyện tập</a:t>
            </a:r>
            <a:endParaRPr lang="en-US" sz="8000" b="1" cap="none" spc="0">
              <a:ln w="1905"/>
              <a:solidFill>
                <a:srgbClr val="000099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1270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692696"/>
            <a:ext cx="8208912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Bài 1: a)Tìm những câu ghi lại lời nói ý nghĩ của cậu bé  trong đoạn văn sau:</a:t>
            </a:r>
          </a:p>
          <a:p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b) Lời nói ý nghĩ của cậu bé nói lên điều gì về cậu bé? </a:t>
            </a:r>
            <a:endParaRPr lang="en-US" sz="2800" b="1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  Gia đình nọ có hai đứa con . Một hôm người cha ra vườn thấy một quả cam chín. Ông hái về cho cậu con trai :</a:t>
            </a:r>
          </a:p>
          <a:p>
            <a:pPr marL="457200" indent="-457200">
              <a:buFontTx/>
              <a:buChar char="-"/>
            </a:pPr>
            <a:r>
              <a:rPr lang="en-US" sz="2800" b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Con ăn đi cho chóng lớn !</a:t>
            </a:r>
          </a:p>
          <a:p>
            <a:r>
              <a:rPr lang="en-US" sz="2800" b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Cậu bé cầm quả cam thích thú. Chắc ngon và ngọt lắm đây. Bỗng cậu nghĩ đến chị : “Chị ấy đang làm cỏ chắc rất mệt.”</a:t>
            </a:r>
          </a:p>
          <a:p>
            <a:r>
              <a:rPr lang="en-US" sz="2800" b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Cậu đem quả cam tặng chị :</a:t>
            </a:r>
          </a:p>
          <a:p>
            <a:r>
              <a:rPr lang="en-US" sz="2800" b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-Em tặng chị quả cam này .Chị ăn đi cho đỡ mệt....</a:t>
            </a:r>
          </a:p>
        </p:txBody>
      </p:sp>
    </p:spTree>
    <p:extLst>
      <p:ext uri="{BB962C8B-B14F-4D97-AF65-F5344CB8AC3E}">
        <p14:creationId xmlns:p14="http://schemas.microsoft.com/office/powerpoint/2010/main" val="1660194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7544" y="1025441"/>
            <a:ext cx="8208912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endParaRPr lang="en-US" sz="4000" b="1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4000" b="1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95536" y="1435423"/>
            <a:ext cx="8566769" cy="769441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en-US" sz="4400" b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“Chị </a:t>
            </a:r>
            <a:r>
              <a:rPr lang="en-US" sz="4400" b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ấy đang làm cỏ chắc rất </a:t>
            </a:r>
            <a:r>
              <a:rPr lang="en-US" sz="4400" b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mệt”</a:t>
            </a:r>
            <a:endParaRPr lang="en-US" sz="4400"/>
          </a:p>
        </p:txBody>
      </p:sp>
      <p:sp>
        <p:nvSpPr>
          <p:cNvPr id="6" name="Rectangle 5"/>
          <p:cNvSpPr/>
          <p:nvPr/>
        </p:nvSpPr>
        <p:spPr>
          <a:xfrm>
            <a:off x="395536" y="2780928"/>
            <a:ext cx="8476110" cy="156966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en-US" sz="4800" b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-Em tặng chị quả cam này .Chị ăn đi cho đỡ mệt.</a:t>
            </a:r>
          </a:p>
        </p:txBody>
      </p:sp>
      <p:sp>
        <p:nvSpPr>
          <p:cNvPr id="4" name="Rectangle 3"/>
          <p:cNvSpPr/>
          <p:nvPr/>
        </p:nvSpPr>
        <p:spPr>
          <a:xfrm>
            <a:off x="323528" y="380846"/>
            <a:ext cx="848822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Những </a:t>
            </a:r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 ghi lại lời nói ý nghĩ của cậu bé</a:t>
            </a:r>
            <a:endParaRPr lang="en-US" sz="3600"/>
          </a:p>
        </p:txBody>
      </p:sp>
      <p:sp>
        <p:nvSpPr>
          <p:cNvPr id="5" name="Rectangle 4"/>
          <p:cNvSpPr/>
          <p:nvPr/>
        </p:nvSpPr>
        <p:spPr>
          <a:xfrm>
            <a:off x="395536" y="4941168"/>
            <a:ext cx="828092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b) Lời nói ý nghĩ của cậu bé nói lên điều gì về cậu bé? </a:t>
            </a:r>
            <a:endParaRPr lang="en-US" sz="4000" b="1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6434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605001"/>
            <a:ext cx="820891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3600" b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Gia đình nọ có hai đứa con . Một hôm người cha ra vườn thấy một quả cam chín. Ông hái về cho cậu con trai :</a:t>
            </a:r>
          </a:p>
          <a:p>
            <a:pPr marL="457200" indent="-457200">
              <a:buFontTx/>
              <a:buChar char="-"/>
            </a:pPr>
            <a:r>
              <a:rPr lang="en-US" sz="3600" b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Con ăn đi cho chóng lớn !</a:t>
            </a:r>
          </a:p>
          <a:p>
            <a:r>
              <a:rPr lang="en-US" sz="3600" b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Cậu bé cầm quả cam thích thú. Chắc ngon và ngọt lắm đây. Bỗng cậu nghĩ đến chị : “Chị ấy đang làm cỏ chắc rất mệt.”</a:t>
            </a:r>
          </a:p>
          <a:p>
            <a:r>
              <a:rPr lang="en-US" sz="3600" b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Cậu đem quả cam tặng chị :</a:t>
            </a:r>
          </a:p>
          <a:p>
            <a:r>
              <a:rPr lang="en-US" sz="3600" b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-Em tặng chị quả cam này .Chị ăn đi cho đỡ mệt.....</a:t>
            </a:r>
          </a:p>
        </p:txBody>
      </p:sp>
    </p:spTree>
    <p:extLst>
      <p:ext uri="{BB962C8B-B14F-4D97-AF65-F5344CB8AC3E}">
        <p14:creationId xmlns:p14="http://schemas.microsoft.com/office/powerpoint/2010/main" val="3926921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116632"/>
            <a:ext cx="84969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Bài 2:Tìm </a:t>
            </a:r>
            <a:r>
              <a:rPr lang="en-US" sz="3600" b="1" i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lời dẫn trực tiếp</a:t>
            </a:r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và </a:t>
            </a:r>
            <a:r>
              <a:rPr lang="en-US" sz="3600" b="1" i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lời dẫn gián tiếp </a:t>
            </a:r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 những đoạn văn sau:</a:t>
            </a:r>
            <a:r>
              <a:rPr lang="en-US" sz="3600" b="1" smtClean="0">
                <a:latin typeface="Times New Roman" pitchFamily="18" charset="0"/>
                <a:cs typeface="Times New Roman" pitchFamily="18" charset="0"/>
              </a:rPr>
              <a:t>    </a:t>
            </a:r>
            <a:endParaRPr lang="en-US" sz="3600" b="1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5536" y="1772816"/>
            <a:ext cx="79208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1)Người cha bảo :</a:t>
            </a:r>
          </a:p>
          <a:p>
            <a:r>
              <a:rPr lang="en-US" sz="3200" b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-Sau một ngày mà con không hề cáu giận ai, con hãy nhổ cây đinh ra khỏi hàng rào.</a:t>
            </a:r>
            <a:endParaRPr lang="en-US" sz="3200" b="1">
              <a:solidFill>
                <a:srgbClr val="000099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9512" y="3403182"/>
            <a:ext cx="85689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2)Ngày lại ngày trôi qua rồi đến lúc cậu bé cũng hãnh diện khoe với cha rằng không còn một cái đinh nào trên hàng rào.</a:t>
            </a:r>
            <a:endParaRPr lang="en-US" sz="3200" b="1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9512" y="5085184"/>
            <a:ext cx="813690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3)Cô hỏi : “ Sao trò không chịu làm bài? ”.Nó cứ làm thinh.</a:t>
            </a:r>
          </a:p>
        </p:txBody>
      </p:sp>
    </p:spTree>
    <p:extLst>
      <p:ext uri="{BB962C8B-B14F-4D97-AF65-F5344CB8AC3E}">
        <p14:creationId xmlns:p14="http://schemas.microsoft.com/office/powerpoint/2010/main" val="2392322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C:\Users\Administrator\Desktop\em-be-cuoi-de-thuong-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4403" y="44624"/>
            <a:ext cx="5340085" cy="359701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4" name="Picture 3" descr="C:\Users\Administrator\Desktop\75273673-anh-cu-gi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65" y="23995"/>
            <a:ext cx="4426928" cy="338254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5" name="Picture 2" descr="C:\Users\Administrator\Desktop\hinh-nen-em-be-gai-de-thuong-kute-048-1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3992" y="3454693"/>
            <a:ext cx="4532504" cy="327636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sp>
        <p:nvSpPr>
          <p:cNvPr id="6" name="TextBox 5"/>
          <p:cNvSpPr txBox="1"/>
          <p:nvPr/>
        </p:nvSpPr>
        <p:spPr>
          <a:xfrm>
            <a:off x="7524328" y="2547516"/>
            <a:ext cx="23762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Cu Bi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39514" y="6136463"/>
            <a:ext cx="23762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Bé Bơ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915816" y="188640"/>
            <a:ext cx="23762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Bà Năm</a:t>
            </a:r>
            <a:endParaRPr lang="en-US" sz="3200" b="1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2" descr="C:\Users\Administrator\Desktop\nang-bach-tuyet-va-bay-chu-lun-5-2015-05-18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72" y="3474920"/>
            <a:ext cx="4150204" cy="338308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0" y="3613666"/>
            <a:ext cx="18822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Nàng Bạch Tuyết</a:t>
            </a:r>
          </a:p>
        </p:txBody>
      </p:sp>
      <p:pic>
        <p:nvPicPr>
          <p:cNvPr id="12" name="Picture 4" descr="0896537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-22456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Oval 7"/>
          <p:cNvSpPr/>
          <p:nvPr/>
        </p:nvSpPr>
        <p:spPr>
          <a:xfrm>
            <a:off x="1259402" y="692695"/>
            <a:ext cx="6408712" cy="3591689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 b="1" smtClean="0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Ai nhanh ai đúng?</a:t>
            </a:r>
            <a:endParaRPr lang="en-US" sz="6600" b="1">
              <a:ln w="11430">
                <a:solidFill>
                  <a:srgbClr val="FF0000"/>
                </a:solidFill>
              </a:ln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026" name="Picture 2" descr="C:\Users\Administrator\Desktop\77.gif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692695"/>
            <a:ext cx="942975" cy="1171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istrator\Desktop\77.gif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558507"/>
            <a:ext cx="942975" cy="1171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istrator\Desktop\ostern_smilie_0019.gif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9" y="3929515"/>
            <a:ext cx="2592288" cy="2563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3976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1052736"/>
            <a:ext cx="792088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1)Người cha bảo :</a:t>
            </a:r>
          </a:p>
          <a:p>
            <a:r>
              <a:rPr lang="en-US" sz="4000" b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-Sau một ngày mà con không hề cáu giận ai, con hãy nhổ cây đinh ra khỏi hàng rào.</a:t>
            </a:r>
            <a:endParaRPr lang="en-US" sz="4000" b="1">
              <a:solidFill>
                <a:srgbClr val="000099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99592" y="344850"/>
            <a:ext cx="63367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Ý nào sau đây đúng ? </a:t>
            </a:r>
            <a:endParaRPr lang="en-US" sz="40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99592" y="5085184"/>
            <a:ext cx="63367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là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lời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dẫn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trực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tiếp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06122" y="3607281"/>
            <a:ext cx="63367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là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lời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dẫn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gián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tiếp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1331640" y="5793070"/>
            <a:ext cx="5472608" cy="0"/>
          </a:xfrm>
          <a:prstGeom prst="line">
            <a:avLst/>
          </a:prstGeom>
          <a:ln w="7620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4125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59&quot;/&gt;&lt;/object&gt;&lt;object type=&quot;3&quot; unique_id=&quot;10005&quot;&gt;&lt;property id=&quot;20148&quot; value=&quot;5&quot;/&gt;&lt;property id=&quot;20300&quot; value=&quot;Slide 2&quot;/&gt;&lt;property id=&quot;20307&quot; value=&quot;256&quot;/&gt;&lt;/object&gt;&lt;object type=&quot;3&quot; unique_id=&quot;10006&quot;&gt;&lt;property id=&quot;20148&quot; value=&quot;5&quot;/&gt;&lt;property id=&quot;20300&quot; value=&quot;Slide 3&quot;/&gt;&lt;property id=&quot;20307&quot; value=&quot;280&quot;/&gt;&lt;/object&gt;&lt;object type=&quot;3&quot; unique_id=&quot;10007&quot;&gt;&lt;property id=&quot;20148&quot; value=&quot;5&quot;/&gt;&lt;property id=&quot;20300&quot; value=&quot;Slide 4&quot;/&gt;&lt;property id=&quot;20307&quot; value=&quot;265&quot;/&gt;&lt;/object&gt;&lt;object type=&quot;3&quot; unique_id=&quot;10008&quot;&gt;&lt;property id=&quot;20148&quot; value=&quot;5&quot;/&gt;&lt;property id=&quot;20300&quot; value=&quot;Slide 5&quot;/&gt;&lt;property id=&quot;20307&quot; value=&quot;282&quot;/&gt;&lt;/object&gt;&lt;object type=&quot;3&quot; unique_id=&quot;10009&quot;&gt;&lt;property id=&quot;20148&quot; value=&quot;5&quot;/&gt;&lt;property id=&quot;20300&quot; value=&quot;Slide 6&quot;/&gt;&lt;property id=&quot;20307&quot; value=&quot;279&quot;/&gt;&lt;/object&gt;&lt;object type=&quot;3&quot; unique_id=&quot;10010&quot;&gt;&lt;property id=&quot;20148&quot; value=&quot;5&quot;/&gt;&lt;property id=&quot;20300&quot; value=&quot;Slide 7&quot;/&gt;&lt;property id=&quot;20307&quot; value=&quot;276&quot;/&gt;&lt;/object&gt;&lt;object type=&quot;3&quot; unique_id=&quot;10011&quot;&gt;&lt;property id=&quot;20148&quot; value=&quot;5&quot;/&gt;&lt;property id=&quot;20300&quot; value=&quot;Slide 8&quot;/&gt;&lt;property id=&quot;20307&quot; value=&quot;277&quot;/&gt;&lt;/object&gt;&lt;object type=&quot;3&quot; unique_id=&quot;10012&quot;&gt;&lt;property id=&quot;20148&quot; value=&quot;5&quot;/&gt;&lt;property id=&quot;20300&quot; value=&quot;Slide 9&quot;/&gt;&lt;property id=&quot;20307&quot; value=&quot;278&quot;/&gt;&lt;/object&gt;&lt;object type=&quot;3&quot; unique_id=&quot;10013&quot;&gt;&lt;property id=&quot;20148&quot; value=&quot;5&quot;/&gt;&lt;property id=&quot;20300&quot; value=&quot;Slide 10&quot;/&gt;&lt;property id=&quot;20307&quot; value=&quot;281&quot;/&gt;&lt;/object&gt;&lt;object type=&quot;3&quot; unique_id=&quot;10014&quot;&gt;&lt;property id=&quot;20148&quot; value=&quot;5&quot;/&gt;&lt;property id=&quot;20300&quot; value=&quot;Slide 11&quot;/&gt;&lt;property id=&quot;20307&quot; value=&quot;284&quot;/&gt;&lt;/object&gt;&lt;object type=&quot;3&quot; unique_id=&quot;10015&quot;&gt;&lt;property id=&quot;20148&quot; value=&quot;5&quot;/&gt;&lt;property id=&quot;20300&quot; value=&quot;Slide 15&quot;/&gt;&lt;property id=&quot;20307&quot; value=&quot;267&quot;/&gt;&lt;/object&gt;&lt;object type=&quot;3&quot; unique_id=&quot;10016&quot;&gt;&lt;property id=&quot;20148&quot; value=&quot;5&quot;/&gt;&lt;property id=&quot;20300&quot; value=&quot;Slide 14&quot;/&gt;&lt;property id=&quot;20307&quot; value=&quot;274&quot;/&gt;&lt;/object&gt;&lt;object type=&quot;3&quot; unique_id=&quot;10019&quot;&gt;&lt;property id=&quot;20148&quot; value=&quot;5&quot;/&gt;&lt;property id=&quot;20300&quot; value=&quot;Slide 16&quot;/&gt;&lt;property id=&quot;20307&quot; value=&quot;275&quot;/&gt;&lt;/object&gt;&lt;object type=&quot;3&quot; unique_id=&quot;10020&quot;&gt;&lt;property id=&quot;20148&quot; value=&quot;5&quot;/&gt;&lt;property id=&quot;20300&quot; value=&quot;Slide 17&quot;/&gt;&lt;property id=&quot;20307&quot; value=&quot;269&quot;/&gt;&lt;/object&gt;&lt;object type=&quot;3&quot; unique_id=&quot;10059&quot;&gt;&lt;property id=&quot;20148&quot; value=&quot;5&quot;/&gt;&lt;property id=&quot;20300&quot; value=&quot;Slide 12&quot;/&gt;&lt;property id=&quot;20307&quot; value=&quot;286&quot;/&gt;&lt;/object&gt;&lt;object type=&quot;3&quot; unique_id=&quot;10060&quot;&gt;&lt;property id=&quot;20148&quot; value=&quot;5&quot;/&gt;&lt;property id=&quot;20300&quot; value=&quot;Slide 13&quot;/&gt;&lt;property id=&quot;20307&quot; value=&quot;287&quot;/&gt;&lt;/object&gt;&lt;/object&gt;&lt;/object&gt;&lt;/database&gt;"/>
  <p:tag name="SECTOMILLISECCONVERTED" val="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1F1F1F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1F1F1F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852</TotalTime>
  <Words>883</Words>
  <Application>Microsoft Office PowerPoint</Application>
  <PresentationFormat>On-screen Show (4:3)</PresentationFormat>
  <Paragraphs>75</Paragraphs>
  <Slides>17</Slides>
  <Notes>3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Oriel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Admin</cp:lastModifiedBy>
  <cp:revision>69</cp:revision>
  <dcterms:created xsi:type="dcterms:W3CDTF">2015-09-06T02:32:39Z</dcterms:created>
  <dcterms:modified xsi:type="dcterms:W3CDTF">2016-11-24T13:03:39Z</dcterms:modified>
</cp:coreProperties>
</file>